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Lato Bold" charset="1" panose="020F0502020204030203"/>
      <p:regular r:id="rId14"/>
    </p:embeddedFont>
    <p:embeddedFont>
      <p:font typeface="Lato Bold Bold" charset="1" panose="020F0502020204030203"/>
      <p:regular r:id="rId15"/>
    </p:embeddedFont>
    <p:embeddedFont>
      <p:font typeface="Lato Bold Italics" charset="1" panose="020F0502020204030203"/>
      <p:regular r:id="rId16"/>
    </p:embeddedFont>
    <p:embeddedFont>
      <p:font typeface="Lato Bold Bold Italics" charset="1" panose="020F0502020204030203"/>
      <p:regular r:id="rId17"/>
    </p:embeddedFont>
    <p:embeddedFont>
      <p:font typeface="Retropix"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749047" y="2764629"/>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6331099" y="2763901"/>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948690" y="2721015"/>
            <a:ext cx="16390619" cy="3130550"/>
          </a:xfrm>
          <a:prstGeom prst="rect">
            <a:avLst/>
          </a:prstGeom>
        </p:spPr>
        <p:txBody>
          <a:bodyPr anchor="t" rtlCol="false" tIns="0" lIns="0" bIns="0" rIns="0">
            <a:spAutoFit/>
          </a:bodyPr>
          <a:lstStyle/>
          <a:p>
            <a:pPr algn="ctr">
              <a:lnSpc>
                <a:spcPts val="11499"/>
              </a:lnSpc>
            </a:pPr>
            <a:r>
              <a:rPr lang="en-US" sz="9999">
                <a:solidFill>
                  <a:srgbClr val="FFFFFF"/>
                </a:solidFill>
                <a:latin typeface="Retropix Bold"/>
              </a:rPr>
              <a:t>GYM</a:t>
            </a:r>
          </a:p>
          <a:p>
            <a:pPr algn="ctr">
              <a:lnSpc>
                <a:spcPts val="11499"/>
              </a:lnSpc>
            </a:pPr>
            <a:r>
              <a:rPr lang="en-US" sz="9999">
                <a:solidFill>
                  <a:srgbClr val="FFFFFF"/>
                </a:solidFill>
                <a:latin typeface="Retropix Bold"/>
              </a:rPr>
              <a:t>APPLICATION</a:t>
            </a:r>
          </a:p>
        </p:txBody>
      </p:sp>
      <p:sp>
        <p:nvSpPr>
          <p:cNvPr name="TextBox 6" id="6"/>
          <p:cNvSpPr txBox="true"/>
          <p:nvPr/>
        </p:nvSpPr>
        <p:spPr>
          <a:xfrm rot="0">
            <a:off x="3755413" y="6139016"/>
            <a:ext cx="10777175" cy="679450"/>
          </a:xfrm>
          <a:prstGeom prst="rect">
            <a:avLst/>
          </a:prstGeom>
        </p:spPr>
        <p:txBody>
          <a:bodyPr anchor="t" rtlCol="false" tIns="0" lIns="0" bIns="0" rIns="0">
            <a:spAutoFit/>
          </a:bodyPr>
          <a:lstStyle/>
          <a:p>
            <a:pPr algn="ctr">
              <a:lnSpc>
                <a:spcPts val="5599"/>
              </a:lnSpc>
              <a:spcBef>
                <a:spcPct val="0"/>
              </a:spcBef>
            </a:pPr>
            <a:r>
              <a:rPr lang="en-US" sz="3999">
                <a:solidFill>
                  <a:srgbClr val="87DDEB"/>
                </a:solidFill>
                <a:latin typeface="Lato"/>
              </a:rPr>
              <a:t>NHÓM 9</a:t>
            </a:r>
          </a:p>
        </p:txBody>
      </p:sp>
      <p:sp>
        <p:nvSpPr>
          <p:cNvPr name="TextBox 7" id="7"/>
          <p:cNvSpPr txBox="true"/>
          <p:nvPr/>
        </p:nvSpPr>
        <p:spPr>
          <a:xfrm rot="0">
            <a:off x="6198270" y="7115442"/>
            <a:ext cx="5891460" cy="1057275"/>
          </a:xfrm>
          <a:prstGeom prst="rect">
            <a:avLst/>
          </a:prstGeom>
        </p:spPr>
        <p:txBody>
          <a:bodyPr anchor="t" rtlCol="false" tIns="0" lIns="0" bIns="0" rIns="0">
            <a:spAutoFit/>
          </a:bodyPr>
          <a:lstStyle/>
          <a:p>
            <a:pPr algn="ctr">
              <a:lnSpc>
                <a:spcPts val="4200"/>
              </a:lnSpc>
            </a:pPr>
            <a:r>
              <a:rPr lang="en-US" sz="3000">
                <a:solidFill>
                  <a:srgbClr val="FFFFFF"/>
                </a:solidFill>
                <a:latin typeface="Lato"/>
              </a:rPr>
              <a:t>GVHD: LÊ MINH KHÁNH HỘI</a:t>
            </a:r>
          </a:p>
          <a:p>
            <a:pPr algn="ctr">
              <a:lnSpc>
                <a:spcPts val="4200"/>
              </a:lnSpc>
            </a:pPr>
            <a:r>
              <a:rPr lang="en-US" sz="3000">
                <a:solidFill>
                  <a:srgbClr val="FFFFFF"/>
                </a:solidFill>
                <a:latin typeface="Lato"/>
              </a:rPr>
              <a:t>LỚP: NT106.N21.MMCL</a:t>
            </a:r>
          </a:p>
        </p:txBody>
      </p:sp>
      <p:sp>
        <p:nvSpPr>
          <p:cNvPr name="TextBox 8" id="8"/>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01/13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10/13</a:t>
            </a:r>
          </a:p>
        </p:txBody>
      </p:sp>
      <p:sp>
        <p:nvSpPr>
          <p:cNvPr name="TextBox 4" id="4"/>
          <p:cNvSpPr txBox="true"/>
          <p:nvPr/>
        </p:nvSpPr>
        <p:spPr>
          <a:xfrm rot="0">
            <a:off x="3216006" y="783589"/>
            <a:ext cx="11855988"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TÍNH NĂNG HỆ THỐNG</a:t>
            </a:r>
          </a:p>
        </p:txBody>
      </p:sp>
      <p:sp>
        <p:nvSpPr>
          <p:cNvPr name="Freeform 5" id="5"/>
          <p:cNvSpPr/>
          <p:nvPr/>
        </p:nvSpPr>
        <p:spPr>
          <a:xfrm flipH="false" flipV="false" rot="0">
            <a:off x="3050364" y="2383700"/>
            <a:ext cx="12162062" cy="6796768"/>
          </a:xfrm>
          <a:custGeom>
            <a:avLst/>
            <a:gdLst/>
            <a:ahLst/>
            <a:cxnLst/>
            <a:rect r="r" b="b" t="t" l="l"/>
            <a:pathLst>
              <a:path h="6796768" w="12162062">
                <a:moveTo>
                  <a:pt x="0" y="0"/>
                </a:moveTo>
                <a:lnTo>
                  <a:pt x="12162062" y="0"/>
                </a:lnTo>
                <a:lnTo>
                  <a:pt x="12162062" y="6796767"/>
                </a:lnTo>
                <a:lnTo>
                  <a:pt x="0" y="6796767"/>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11/13</a:t>
            </a:r>
          </a:p>
        </p:txBody>
      </p:sp>
      <p:sp>
        <p:nvSpPr>
          <p:cNvPr name="TextBox 4" id="4"/>
          <p:cNvSpPr txBox="true"/>
          <p:nvPr/>
        </p:nvSpPr>
        <p:spPr>
          <a:xfrm rot="0">
            <a:off x="3216006" y="4116705"/>
            <a:ext cx="11855988" cy="2120265"/>
          </a:xfrm>
          <a:prstGeom prst="rect">
            <a:avLst/>
          </a:prstGeom>
        </p:spPr>
        <p:txBody>
          <a:bodyPr anchor="t" rtlCol="false" tIns="0" lIns="0" bIns="0" rIns="0">
            <a:spAutoFit/>
          </a:bodyPr>
          <a:lstStyle/>
          <a:p>
            <a:pPr algn="ctr">
              <a:lnSpc>
                <a:spcPts val="16560"/>
              </a:lnSpc>
            </a:pPr>
            <a:r>
              <a:rPr lang="en-US" sz="14400">
                <a:solidFill>
                  <a:srgbClr val="FFFFFF"/>
                </a:solidFill>
                <a:latin typeface="Lato Bold Bold"/>
              </a:rPr>
              <a:t>DEMO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12/13</a:t>
            </a:r>
          </a:p>
        </p:txBody>
      </p:sp>
      <p:sp>
        <p:nvSpPr>
          <p:cNvPr name="TextBox 4" id="4"/>
          <p:cNvSpPr txBox="true"/>
          <p:nvPr/>
        </p:nvSpPr>
        <p:spPr>
          <a:xfrm rot="0">
            <a:off x="3216006" y="4116705"/>
            <a:ext cx="11855988" cy="2120265"/>
          </a:xfrm>
          <a:prstGeom prst="rect">
            <a:avLst/>
          </a:prstGeom>
        </p:spPr>
        <p:txBody>
          <a:bodyPr anchor="t" rtlCol="false" tIns="0" lIns="0" bIns="0" rIns="0">
            <a:spAutoFit/>
          </a:bodyPr>
          <a:lstStyle/>
          <a:p>
            <a:pPr algn="ctr">
              <a:lnSpc>
                <a:spcPts val="16560"/>
              </a:lnSpc>
            </a:pPr>
            <a:r>
              <a:rPr lang="en-US" sz="14400">
                <a:solidFill>
                  <a:srgbClr val="FFFFFF"/>
                </a:solidFill>
                <a:latin typeface="Lato Bold Bold"/>
              </a:rPr>
              <a:t>QUESTIONS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13/13</a:t>
            </a:r>
          </a:p>
        </p:txBody>
      </p:sp>
      <p:sp>
        <p:nvSpPr>
          <p:cNvPr name="TextBox 4" id="4"/>
          <p:cNvSpPr txBox="true"/>
          <p:nvPr/>
        </p:nvSpPr>
        <p:spPr>
          <a:xfrm rot="0">
            <a:off x="3216006" y="4116705"/>
            <a:ext cx="11855988" cy="2120265"/>
          </a:xfrm>
          <a:prstGeom prst="rect">
            <a:avLst/>
          </a:prstGeom>
        </p:spPr>
        <p:txBody>
          <a:bodyPr anchor="t" rtlCol="false" tIns="0" lIns="0" bIns="0" rIns="0">
            <a:spAutoFit/>
          </a:bodyPr>
          <a:lstStyle/>
          <a:p>
            <a:pPr algn="ctr">
              <a:lnSpc>
                <a:spcPts val="16560"/>
              </a:lnSpc>
            </a:pPr>
            <a:r>
              <a:rPr lang="en-US" sz="14400">
                <a:solidFill>
                  <a:srgbClr val="FFFFFF"/>
                </a:solidFill>
                <a:latin typeface="Lato Bold Bold"/>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855548" y="1805437"/>
            <a:ext cx="6411641" cy="6411641"/>
          </a:xfrm>
          <a:custGeom>
            <a:avLst/>
            <a:gdLst/>
            <a:ahLst/>
            <a:cxnLst/>
            <a:rect r="r" b="b" t="t" l="l"/>
            <a:pathLst>
              <a:path h="6411641" w="6411641">
                <a:moveTo>
                  <a:pt x="0" y="0"/>
                </a:moveTo>
                <a:lnTo>
                  <a:pt x="6411641" y="0"/>
                </a:lnTo>
                <a:lnTo>
                  <a:pt x="6411641" y="6411641"/>
                </a:lnTo>
                <a:lnTo>
                  <a:pt x="0" y="6411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438173" y="2388073"/>
            <a:ext cx="5246391" cy="5246370"/>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3640" t="-12503" r="-26996" b="-28133"/>
              </a:stretch>
            </a:blipFill>
          </p:spPr>
        </p:sp>
      </p:grpSp>
      <p:sp>
        <p:nvSpPr>
          <p:cNvPr name="Freeform 5" id="5"/>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092267" y="-1436087"/>
            <a:ext cx="4762873" cy="2464787"/>
          </a:xfrm>
          <a:custGeom>
            <a:avLst/>
            <a:gdLst/>
            <a:ahLst/>
            <a:cxnLst/>
            <a:rect r="r" b="b" t="t" l="l"/>
            <a:pathLst>
              <a:path h="2464787" w="4762873">
                <a:moveTo>
                  <a:pt x="0" y="0"/>
                </a:moveTo>
                <a:lnTo>
                  <a:pt x="4762873" y="0"/>
                </a:lnTo>
                <a:lnTo>
                  <a:pt x="4762873" y="2464787"/>
                </a:lnTo>
                <a:lnTo>
                  <a:pt x="0" y="24647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0800000">
            <a:off x="10209449" y="9258300"/>
            <a:ext cx="4762873" cy="2464787"/>
          </a:xfrm>
          <a:custGeom>
            <a:avLst/>
            <a:gdLst/>
            <a:ahLst/>
            <a:cxnLst/>
            <a:rect r="r" b="b" t="t" l="l"/>
            <a:pathLst>
              <a:path h="2464787" w="4762873">
                <a:moveTo>
                  <a:pt x="0" y="0"/>
                </a:moveTo>
                <a:lnTo>
                  <a:pt x="4762872" y="0"/>
                </a:lnTo>
                <a:lnTo>
                  <a:pt x="4762872" y="2464787"/>
                </a:lnTo>
                <a:lnTo>
                  <a:pt x="0" y="24647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8724773" y="2416648"/>
            <a:ext cx="7732224"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GIỚI THIỆU</a:t>
            </a:r>
          </a:p>
        </p:txBody>
      </p:sp>
      <p:sp>
        <p:nvSpPr>
          <p:cNvPr name="TextBox 9" id="9"/>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02/13</a:t>
            </a:r>
          </a:p>
        </p:txBody>
      </p:sp>
      <p:sp>
        <p:nvSpPr>
          <p:cNvPr name="TextBox 10" id="10"/>
          <p:cNvSpPr txBox="true"/>
          <p:nvPr/>
        </p:nvSpPr>
        <p:spPr>
          <a:xfrm rot="0">
            <a:off x="9144000" y="3717226"/>
            <a:ext cx="6744308" cy="3937003"/>
          </a:xfrm>
          <a:prstGeom prst="rect">
            <a:avLst/>
          </a:prstGeom>
        </p:spPr>
        <p:txBody>
          <a:bodyPr anchor="t" rtlCol="false" tIns="0" lIns="0" bIns="0" rIns="0">
            <a:spAutoFit/>
          </a:bodyPr>
          <a:lstStyle/>
          <a:p>
            <a:pPr algn="just">
              <a:lnSpc>
                <a:spcPts val="7999"/>
              </a:lnSpc>
            </a:pPr>
            <a:r>
              <a:rPr lang="en-US" sz="3999">
                <a:solidFill>
                  <a:srgbClr val="FFFFFF"/>
                </a:solidFill>
                <a:latin typeface="Lato"/>
              </a:rPr>
              <a:t>Lã Trọng Ánh - 20520132</a:t>
            </a:r>
          </a:p>
          <a:p>
            <a:pPr algn="just">
              <a:lnSpc>
                <a:spcPts val="7999"/>
              </a:lnSpc>
            </a:pPr>
            <a:r>
              <a:rPr lang="en-US" sz="3999">
                <a:solidFill>
                  <a:srgbClr val="FFFFFF"/>
                </a:solidFill>
                <a:latin typeface="Lato"/>
              </a:rPr>
              <a:t>Đề tài: Ứng dụng quản lý phòng gym và các chức năng cho người dùng.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613391" y="6013346"/>
            <a:ext cx="3271420" cy="0"/>
          </a:xfrm>
          <a:prstGeom prst="line">
            <a:avLst/>
          </a:prstGeom>
          <a:ln cap="flat" w="9525">
            <a:solidFill>
              <a:srgbClr val="FFFFFF"/>
            </a:solidFill>
            <a:prstDash val="solid"/>
            <a:headEnd type="none" len="sm" w="sm"/>
            <a:tailEnd type="none" len="sm" w="sm"/>
          </a:ln>
        </p:spPr>
      </p:sp>
      <p:sp>
        <p:nvSpPr>
          <p:cNvPr name="AutoShape 4" id="4"/>
          <p:cNvSpPr/>
          <p:nvPr/>
        </p:nvSpPr>
        <p:spPr>
          <a:xfrm>
            <a:off x="13403189" y="6053117"/>
            <a:ext cx="3271420" cy="0"/>
          </a:xfrm>
          <a:prstGeom prst="line">
            <a:avLst/>
          </a:prstGeom>
          <a:ln cap="flat" w="9525">
            <a:solidFill>
              <a:srgbClr val="FFFFFF"/>
            </a:solidFill>
            <a:prstDash val="solid"/>
            <a:headEnd type="none" len="sm" w="sm"/>
            <a:tailEnd type="none" len="sm" w="sm"/>
          </a:ln>
        </p:spPr>
      </p:sp>
      <p:sp>
        <p:nvSpPr>
          <p:cNvPr name="AutoShape 5" id="5"/>
          <p:cNvSpPr/>
          <p:nvPr/>
        </p:nvSpPr>
        <p:spPr>
          <a:xfrm>
            <a:off x="9485366" y="6013346"/>
            <a:ext cx="3271420" cy="0"/>
          </a:xfrm>
          <a:prstGeom prst="line">
            <a:avLst/>
          </a:prstGeom>
          <a:ln cap="flat" w="9525">
            <a:solidFill>
              <a:srgbClr val="FFFFFF"/>
            </a:solidFill>
            <a:prstDash val="solid"/>
            <a:headEnd type="none" len="sm" w="sm"/>
            <a:tailEnd type="none" len="sm" w="sm"/>
          </a:ln>
        </p:spPr>
      </p:sp>
      <p:sp>
        <p:nvSpPr>
          <p:cNvPr name="AutoShape 6" id="6"/>
          <p:cNvSpPr/>
          <p:nvPr/>
        </p:nvSpPr>
        <p:spPr>
          <a:xfrm>
            <a:off x="5563793" y="6013346"/>
            <a:ext cx="3271420" cy="0"/>
          </a:xfrm>
          <a:prstGeom prst="line">
            <a:avLst/>
          </a:prstGeom>
          <a:ln cap="flat" w="9525">
            <a:solidFill>
              <a:srgbClr val="FFFFFF"/>
            </a:solidFill>
            <a:prstDash val="solid"/>
            <a:headEnd type="none" len="sm" w="sm"/>
            <a:tailEnd type="none" len="sm" w="sm"/>
          </a:ln>
        </p:spPr>
      </p:sp>
      <p:sp>
        <p:nvSpPr>
          <p:cNvPr name="Freeform 7" id="7"/>
          <p:cNvSpPr/>
          <p:nvPr/>
        </p:nvSpPr>
        <p:spPr>
          <a:xfrm flipH="false" flipV="false" rot="0">
            <a:off x="0" y="8331043"/>
            <a:ext cx="2697474" cy="1854513"/>
          </a:xfrm>
          <a:custGeom>
            <a:avLst/>
            <a:gdLst/>
            <a:ahLst/>
            <a:cxnLst/>
            <a:rect r="r" b="b" t="t" l="l"/>
            <a:pathLst>
              <a:path h="1854513" w="2697474">
                <a:moveTo>
                  <a:pt x="0" y="0"/>
                </a:moveTo>
                <a:lnTo>
                  <a:pt x="2697474" y="0"/>
                </a:lnTo>
                <a:lnTo>
                  <a:pt x="2697474" y="1854514"/>
                </a:lnTo>
                <a:lnTo>
                  <a:pt x="0" y="18545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3693385" y="1604883"/>
            <a:ext cx="4762873" cy="2464787"/>
          </a:xfrm>
          <a:custGeom>
            <a:avLst/>
            <a:gdLst/>
            <a:ahLst/>
            <a:cxnLst/>
            <a:rect r="r" b="b" t="t" l="l"/>
            <a:pathLst>
              <a:path h="2464787" w="4762873">
                <a:moveTo>
                  <a:pt x="0" y="0"/>
                </a:moveTo>
                <a:lnTo>
                  <a:pt x="4762873" y="0"/>
                </a:lnTo>
                <a:lnTo>
                  <a:pt x="4762873" y="2464787"/>
                </a:lnTo>
                <a:lnTo>
                  <a:pt x="0" y="2464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2045187"/>
            <a:ext cx="7806513" cy="1184275"/>
          </a:xfrm>
          <a:prstGeom prst="rect">
            <a:avLst/>
          </a:prstGeom>
        </p:spPr>
        <p:txBody>
          <a:bodyPr anchor="t" rtlCol="false" tIns="0" lIns="0" bIns="0" rIns="0">
            <a:spAutoFit/>
          </a:bodyPr>
          <a:lstStyle/>
          <a:p>
            <a:pPr>
              <a:lnSpc>
                <a:spcPts val="9200"/>
              </a:lnSpc>
            </a:pPr>
            <a:r>
              <a:rPr lang="en-US" sz="8000">
                <a:solidFill>
                  <a:srgbClr val="FFFFFF"/>
                </a:solidFill>
                <a:latin typeface="Lato Bold Bold"/>
              </a:rPr>
              <a:t>NỘI DUNG</a:t>
            </a:r>
          </a:p>
        </p:txBody>
      </p:sp>
      <p:sp>
        <p:nvSpPr>
          <p:cNvPr name="TextBox 10" id="10"/>
          <p:cNvSpPr txBox="true"/>
          <p:nvPr/>
        </p:nvSpPr>
        <p:spPr>
          <a:xfrm rot="0">
            <a:off x="2142657" y="4449102"/>
            <a:ext cx="2212889" cy="1351036"/>
          </a:xfrm>
          <a:prstGeom prst="rect">
            <a:avLst/>
          </a:prstGeom>
        </p:spPr>
        <p:txBody>
          <a:bodyPr anchor="t" rtlCol="false" tIns="0" lIns="0" bIns="0" rIns="0">
            <a:spAutoFit/>
          </a:bodyPr>
          <a:lstStyle/>
          <a:p>
            <a:pPr algn="ctr">
              <a:lnSpc>
                <a:spcPts val="10559"/>
              </a:lnSpc>
            </a:pPr>
            <a:r>
              <a:rPr lang="en-US" sz="9181">
                <a:solidFill>
                  <a:srgbClr val="87DDEB"/>
                </a:solidFill>
                <a:latin typeface="Lato Bold Bold"/>
              </a:rPr>
              <a:t>01</a:t>
            </a:r>
          </a:p>
        </p:txBody>
      </p:sp>
      <p:sp>
        <p:nvSpPr>
          <p:cNvPr name="TextBox 11" id="11"/>
          <p:cNvSpPr txBox="true"/>
          <p:nvPr/>
        </p:nvSpPr>
        <p:spPr>
          <a:xfrm rot="0">
            <a:off x="13932454" y="4488873"/>
            <a:ext cx="2212889" cy="1351036"/>
          </a:xfrm>
          <a:prstGeom prst="rect">
            <a:avLst/>
          </a:prstGeom>
        </p:spPr>
        <p:txBody>
          <a:bodyPr anchor="t" rtlCol="false" tIns="0" lIns="0" bIns="0" rIns="0">
            <a:spAutoFit/>
          </a:bodyPr>
          <a:lstStyle/>
          <a:p>
            <a:pPr algn="ctr">
              <a:lnSpc>
                <a:spcPts val="10559"/>
              </a:lnSpc>
            </a:pPr>
            <a:r>
              <a:rPr lang="en-US" sz="9181">
                <a:solidFill>
                  <a:srgbClr val="87DDEB"/>
                </a:solidFill>
                <a:latin typeface="Lato Bold Bold"/>
              </a:rPr>
              <a:t>04</a:t>
            </a:r>
          </a:p>
        </p:txBody>
      </p:sp>
      <p:sp>
        <p:nvSpPr>
          <p:cNvPr name="TextBox 12" id="12"/>
          <p:cNvSpPr txBox="true"/>
          <p:nvPr/>
        </p:nvSpPr>
        <p:spPr>
          <a:xfrm rot="0">
            <a:off x="10014631" y="4449102"/>
            <a:ext cx="2212889" cy="1351036"/>
          </a:xfrm>
          <a:prstGeom prst="rect">
            <a:avLst/>
          </a:prstGeom>
        </p:spPr>
        <p:txBody>
          <a:bodyPr anchor="t" rtlCol="false" tIns="0" lIns="0" bIns="0" rIns="0">
            <a:spAutoFit/>
          </a:bodyPr>
          <a:lstStyle/>
          <a:p>
            <a:pPr algn="ctr">
              <a:lnSpc>
                <a:spcPts val="10559"/>
              </a:lnSpc>
            </a:pPr>
            <a:r>
              <a:rPr lang="en-US" sz="9181">
                <a:solidFill>
                  <a:srgbClr val="87DDEB"/>
                </a:solidFill>
                <a:latin typeface="Lato Bold Bold"/>
              </a:rPr>
              <a:t>03</a:t>
            </a:r>
          </a:p>
        </p:txBody>
      </p:sp>
      <p:sp>
        <p:nvSpPr>
          <p:cNvPr name="TextBox 13" id="13"/>
          <p:cNvSpPr txBox="true"/>
          <p:nvPr/>
        </p:nvSpPr>
        <p:spPr>
          <a:xfrm rot="0">
            <a:off x="6093058" y="4449102"/>
            <a:ext cx="2212889" cy="1351036"/>
          </a:xfrm>
          <a:prstGeom prst="rect">
            <a:avLst/>
          </a:prstGeom>
        </p:spPr>
        <p:txBody>
          <a:bodyPr anchor="t" rtlCol="false" tIns="0" lIns="0" bIns="0" rIns="0">
            <a:spAutoFit/>
          </a:bodyPr>
          <a:lstStyle/>
          <a:p>
            <a:pPr algn="ctr">
              <a:lnSpc>
                <a:spcPts val="10559"/>
              </a:lnSpc>
            </a:pPr>
            <a:r>
              <a:rPr lang="en-US" sz="9181">
                <a:solidFill>
                  <a:srgbClr val="87DDEB"/>
                </a:solidFill>
                <a:latin typeface="Lato Bold Bold"/>
              </a:rPr>
              <a:t>02</a:t>
            </a:r>
          </a:p>
        </p:txBody>
      </p:sp>
      <p:sp>
        <p:nvSpPr>
          <p:cNvPr name="TextBox 14" id="14"/>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03/13</a:t>
            </a:r>
          </a:p>
        </p:txBody>
      </p:sp>
      <p:sp>
        <p:nvSpPr>
          <p:cNvPr name="TextBox 15" id="15"/>
          <p:cNvSpPr txBox="true"/>
          <p:nvPr/>
        </p:nvSpPr>
        <p:spPr>
          <a:xfrm rot="0">
            <a:off x="1861529" y="6229580"/>
            <a:ext cx="2775145" cy="436542"/>
          </a:xfrm>
          <a:prstGeom prst="rect">
            <a:avLst/>
          </a:prstGeom>
        </p:spPr>
        <p:txBody>
          <a:bodyPr anchor="t" rtlCol="false" tIns="0" lIns="0" bIns="0" rIns="0">
            <a:spAutoFit/>
          </a:bodyPr>
          <a:lstStyle/>
          <a:p>
            <a:pPr algn="ctr">
              <a:lnSpc>
                <a:spcPts val="3539"/>
              </a:lnSpc>
              <a:spcBef>
                <a:spcPct val="0"/>
              </a:spcBef>
            </a:pPr>
            <a:r>
              <a:rPr lang="en-US" sz="2528">
                <a:solidFill>
                  <a:srgbClr val="FFFFFF"/>
                </a:solidFill>
                <a:latin typeface="Lato"/>
              </a:rPr>
              <a:t>GIỚI THIỆU</a:t>
            </a:r>
          </a:p>
        </p:txBody>
      </p:sp>
      <p:sp>
        <p:nvSpPr>
          <p:cNvPr name="TextBox 16" id="16"/>
          <p:cNvSpPr txBox="true"/>
          <p:nvPr/>
        </p:nvSpPr>
        <p:spPr>
          <a:xfrm rot="0">
            <a:off x="13651327" y="6269351"/>
            <a:ext cx="2775145" cy="436542"/>
          </a:xfrm>
          <a:prstGeom prst="rect">
            <a:avLst/>
          </a:prstGeom>
        </p:spPr>
        <p:txBody>
          <a:bodyPr anchor="t" rtlCol="false" tIns="0" lIns="0" bIns="0" rIns="0">
            <a:spAutoFit/>
          </a:bodyPr>
          <a:lstStyle/>
          <a:p>
            <a:pPr algn="ctr">
              <a:lnSpc>
                <a:spcPts val="3539"/>
              </a:lnSpc>
              <a:spcBef>
                <a:spcPct val="0"/>
              </a:spcBef>
            </a:pPr>
            <a:r>
              <a:rPr lang="en-US" sz="2528">
                <a:solidFill>
                  <a:srgbClr val="FFFFFF"/>
                </a:solidFill>
                <a:latin typeface="Lato"/>
              </a:rPr>
              <a:t>DEMO</a:t>
            </a:r>
          </a:p>
        </p:txBody>
      </p:sp>
      <p:sp>
        <p:nvSpPr>
          <p:cNvPr name="TextBox 17" id="17"/>
          <p:cNvSpPr txBox="true"/>
          <p:nvPr/>
        </p:nvSpPr>
        <p:spPr>
          <a:xfrm rot="0">
            <a:off x="9733503" y="6229580"/>
            <a:ext cx="2775145" cy="880152"/>
          </a:xfrm>
          <a:prstGeom prst="rect">
            <a:avLst/>
          </a:prstGeom>
        </p:spPr>
        <p:txBody>
          <a:bodyPr anchor="t" rtlCol="false" tIns="0" lIns="0" bIns="0" rIns="0">
            <a:spAutoFit/>
          </a:bodyPr>
          <a:lstStyle/>
          <a:p>
            <a:pPr algn="ctr">
              <a:lnSpc>
                <a:spcPts val="3539"/>
              </a:lnSpc>
            </a:pPr>
            <a:r>
              <a:rPr lang="en-US" sz="2528">
                <a:solidFill>
                  <a:srgbClr val="FFFFFF"/>
                </a:solidFill>
                <a:latin typeface="Lato"/>
              </a:rPr>
              <a:t>TÍNH NĂNG</a:t>
            </a:r>
          </a:p>
          <a:p>
            <a:pPr algn="ctr">
              <a:lnSpc>
                <a:spcPts val="3539"/>
              </a:lnSpc>
              <a:spcBef>
                <a:spcPct val="0"/>
              </a:spcBef>
            </a:pPr>
            <a:r>
              <a:rPr lang="en-US" sz="2528">
                <a:solidFill>
                  <a:srgbClr val="FFFFFF"/>
                </a:solidFill>
                <a:latin typeface="Lato"/>
              </a:rPr>
              <a:t>HỆ THỐNG</a:t>
            </a:r>
          </a:p>
        </p:txBody>
      </p:sp>
      <p:sp>
        <p:nvSpPr>
          <p:cNvPr name="TextBox 18" id="18"/>
          <p:cNvSpPr txBox="true"/>
          <p:nvPr/>
        </p:nvSpPr>
        <p:spPr>
          <a:xfrm rot="0">
            <a:off x="5811930" y="6229580"/>
            <a:ext cx="2775145" cy="880152"/>
          </a:xfrm>
          <a:prstGeom prst="rect">
            <a:avLst/>
          </a:prstGeom>
        </p:spPr>
        <p:txBody>
          <a:bodyPr anchor="t" rtlCol="false" tIns="0" lIns="0" bIns="0" rIns="0">
            <a:spAutoFit/>
          </a:bodyPr>
          <a:lstStyle/>
          <a:p>
            <a:pPr algn="ctr">
              <a:lnSpc>
                <a:spcPts val="3539"/>
              </a:lnSpc>
            </a:pPr>
            <a:r>
              <a:rPr lang="en-US" sz="2528">
                <a:solidFill>
                  <a:srgbClr val="FFFFFF"/>
                </a:solidFill>
                <a:latin typeface="Lato"/>
              </a:rPr>
              <a:t>THIẾT KẾ</a:t>
            </a:r>
          </a:p>
          <a:p>
            <a:pPr algn="ctr">
              <a:lnSpc>
                <a:spcPts val="3539"/>
              </a:lnSpc>
              <a:spcBef>
                <a:spcPct val="0"/>
              </a:spcBef>
            </a:pPr>
            <a:r>
              <a:rPr lang="en-US" sz="2528">
                <a:solidFill>
                  <a:srgbClr val="FFFFFF"/>
                </a:solidFill>
                <a:latin typeface="Lato"/>
              </a:rPr>
              <a:t>HỆ THỐNG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476825" y="136181"/>
            <a:ext cx="3986439" cy="2641016"/>
          </a:xfrm>
          <a:custGeom>
            <a:avLst/>
            <a:gdLst/>
            <a:ahLst/>
            <a:cxnLst/>
            <a:rect r="r" b="b" t="t" l="l"/>
            <a:pathLst>
              <a:path h="2641016" w="3986439">
                <a:moveTo>
                  <a:pt x="0" y="0"/>
                </a:moveTo>
                <a:lnTo>
                  <a:pt x="3986440" y="0"/>
                </a:lnTo>
                <a:lnTo>
                  <a:pt x="3986440" y="2641016"/>
                </a:lnTo>
                <a:lnTo>
                  <a:pt x="0" y="26410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5371159" y="8625544"/>
            <a:ext cx="2485301" cy="1646512"/>
          </a:xfrm>
          <a:custGeom>
            <a:avLst/>
            <a:gdLst/>
            <a:ahLst/>
            <a:cxnLst/>
            <a:rect r="r" b="b" t="t" l="l"/>
            <a:pathLst>
              <a:path h="1646512" w="2485301">
                <a:moveTo>
                  <a:pt x="0" y="0"/>
                </a:moveTo>
                <a:lnTo>
                  <a:pt x="2485300" y="0"/>
                </a:lnTo>
                <a:lnTo>
                  <a:pt x="2485300" y="1646512"/>
                </a:lnTo>
                <a:lnTo>
                  <a:pt x="0" y="1646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683469" y="3550475"/>
            <a:ext cx="8302029" cy="4589609"/>
          </a:xfrm>
          <a:custGeom>
            <a:avLst/>
            <a:gdLst/>
            <a:ahLst/>
            <a:cxnLst/>
            <a:rect r="r" b="b" t="t" l="l"/>
            <a:pathLst>
              <a:path h="4589609" w="8302029">
                <a:moveTo>
                  <a:pt x="0" y="0"/>
                </a:moveTo>
                <a:lnTo>
                  <a:pt x="8302029" y="0"/>
                </a:lnTo>
                <a:lnTo>
                  <a:pt x="8302029" y="4589608"/>
                </a:lnTo>
                <a:lnTo>
                  <a:pt x="0" y="4589608"/>
                </a:lnTo>
                <a:lnTo>
                  <a:pt x="0" y="0"/>
                </a:lnTo>
                <a:close/>
              </a:path>
            </a:pathLst>
          </a:custGeom>
          <a:blipFill>
            <a:blip r:embed="rId6"/>
            <a:stretch>
              <a:fillRect l="0" t="0" r="0" b="-1877"/>
            </a:stretch>
          </a:blipFill>
        </p:spPr>
      </p:sp>
      <p:sp>
        <p:nvSpPr>
          <p:cNvPr name="TextBox 6" id="6"/>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04/13</a:t>
            </a:r>
          </a:p>
        </p:txBody>
      </p:sp>
      <p:sp>
        <p:nvSpPr>
          <p:cNvPr name="TextBox 7" id="7"/>
          <p:cNvSpPr txBox="true"/>
          <p:nvPr/>
        </p:nvSpPr>
        <p:spPr>
          <a:xfrm rot="0">
            <a:off x="1026438" y="2045187"/>
            <a:ext cx="7732224" cy="1184275"/>
          </a:xfrm>
          <a:prstGeom prst="rect">
            <a:avLst/>
          </a:prstGeom>
        </p:spPr>
        <p:txBody>
          <a:bodyPr anchor="t" rtlCol="false" tIns="0" lIns="0" bIns="0" rIns="0">
            <a:spAutoFit/>
          </a:bodyPr>
          <a:lstStyle/>
          <a:p>
            <a:pPr>
              <a:lnSpc>
                <a:spcPts val="9200"/>
              </a:lnSpc>
            </a:pPr>
            <a:r>
              <a:rPr lang="en-US" sz="8000">
                <a:solidFill>
                  <a:srgbClr val="FFFFFF"/>
                </a:solidFill>
                <a:latin typeface="Lato Bold Bold"/>
              </a:rPr>
              <a:t>TỔNG QUAN</a:t>
            </a:r>
          </a:p>
        </p:txBody>
      </p:sp>
      <p:sp>
        <p:nvSpPr>
          <p:cNvPr name="TextBox 8" id="8"/>
          <p:cNvSpPr txBox="true"/>
          <p:nvPr/>
        </p:nvSpPr>
        <p:spPr>
          <a:xfrm rot="0">
            <a:off x="1028700" y="3850007"/>
            <a:ext cx="8347693" cy="39814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Với nhu cầu của mọi người cũng như hiện nay các trung tâm phòng gym mở khá nhiều. Tuy nhiên việc quản lý nhân viên cũng như khách hành nhiều cũng là một trở ngại trong việc kinh doanh. Chính vì điều đó app Gym ra đời giúp cho mọi người dễ sử dụng và thực hiện theo dõi cũng như quan sát dễ dàng hơn các hoạt động của mình.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5359" y="2959722"/>
            <a:ext cx="11541203" cy="6420956"/>
          </a:xfrm>
          <a:custGeom>
            <a:avLst/>
            <a:gdLst/>
            <a:ahLst/>
            <a:cxnLst/>
            <a:rect r="r" b="b" t="t" l="l"/>
            <a:pathLst>
              <a:path h="6420956" w="11541203">
                <a:moveTo>
                  <a:pt x="0" y="0"/>
                </a:moveTo>
                <a:lnTo>
                  <a:pt x="11541203" y="0"/>
                </a:lnTo>
                <a:lnTo>
                  <a:pt x="11541203" y="6420956"/>
                </a:lnTo>
                <a:lnTo>
                  <a:pt x="0" y="6420956"/>
                </a:lnTo>
                <a:lnTo>
                  <a:pt x="0" y="0"/>
                </a:lnTo>
                <a:close/>
              </a:path>
            </a:pathLst>
          </a:custGeom>
          <a:blipFill>
            <a:blip r:embed="rId4"/>
            <a:stretch>
              <a:fillRect l="0" t="0" r="0" b="0"/>
            </a:stretch>
          </a:blipFill>
        </p:spPr>
      </p:sp>
      <p:sp>
        <p:nvSpPr>
          <p:cNvPr name="TextBox 4" id="4"/>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05/13</a:t>
            </a:r>
          </a:p>
        </p:txBody>
      </p:sp>
      <p:sp>
        <p:nvSpPr>
          <p:cNvPr name="TextBox 5" id="5"/>
          <p:cNvSpPr txBox="true"/>
          <p:nvPr/>
        </p:nvSpPr>
        <p:spPr>
          <a:xfrm rot="0">
            <a:off x="4352192" y="783589"/>
            <a:ext cx="9583617"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GIỚI THIỆU</a:t>
            </a:r>
          </a:p>
        </p:txBody>
      </p:sp>
      <p:sp>
        <p:nvSpPr>
          <p:cNvPr name="TextBox 6" id="6"/>
          <p:cNvSpPr txBox="true"/>
          <p:nvPr/>
        </p:nvSpPr>
        <p:spPr>
          <a:xfrm rot="0">
            <a:off x="12110320" y="2864472"/>
            <a:ext cx="5148980" cy="45529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Đây là giao diện khi mình đăng nhập vào (quyền admin) ngoài ra mình có thể đăng nhập (quyền user). Mọi tài khoản mọi người sẽ được phía trung tâm quản lý cấp để đảm bảo thông tin cũng như chất lượng dịch vụ.</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2950"/>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99683" y="2782197"/>
            <a:ext cx="8759617" cy="5915318"/>
          </a:xfrm>
          <a:custGeom>
            <a:avLst/>
            <a:gdLst/>
            <a:ahLst/>
            <a:cxnLst/>
            <a:rect r="r" b="b" t="t" l="l"/>
            <a:pathLst>
              <a:path h="5915318" w="8759617">
                <a:moveTo>
                  <a:pt x="0" y="0"/>
                </a:moveTo>
                <a:lnTo>
                  <a:pt x="8759617" y="0"/>
                </a:lnTo>
                <a:lnTo>
                  <a:pt x="8759617" y="5915318"/>
                </a:lnTo>
                <a:lnTo>
                  <a:pt x="0" y="5915318"/>
                </a:lnTo>
                <a:lnTo>
                  <a:pt x="0" y="0"/>
                </a:lnTo>
                <a:close/>
              </a:path>
            </a:pathLst>
          </a:custGeom>
          <a:blipFill>
            <a:blip r:embed="rId4"/>
            <a:stretch>
              <a:fillRect l="0" t="0" r="0" b="0"/>
            </a:stretch>
          </a:blipFill>
        </p:spPr>
      </p:sp>
      <p:sp>
        <p:nvSpPr>
          <p:cNvPr name="TextBox 4" id="4"/>
          <p:cNvSpPr txBox="true"/>
          <p:nvPr/>
        </p:nvSpPr>
        <p:spPr>
          <a:xfrm rot="0">
            <a:off x="1028700" y="704850"/>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06/13</a:t>
            </a:r>
          </a:p>
        </p:txBody>
      </p:sp>
      <p:sp>
        <p:nvSpPr>
          <p:cNvPr name="TextBox 5" id="5"/>
          <p:cNvSpPr txBox="true"/>
          <p:nvPr/>
        </p:nvSpPr>
        <p:spPr>
          <a:xfrm rot="0">
            <a:off x="4032320" y="783589"/>
            <a:ext cx="10223359"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THIẾT KẾ HỆ THỐNG</a:t>
            </a:r>
          </a:p>
        </p:txBody>
      </p:sp>
      <p:sp>
        <p:nvSpPr>
          <p:cNvPr name="TextBox 6" id="6"/>
          <p:cNvSpPr txBox="true"/>
          <p:nvPr/>
        </p:nvSpPr>
        <p:spPr>
          <a:xfrm rot="0">
            <a:off x="1028700" y="2686947"/>
            <a:ext cx="7244434" cy="34099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Sơ đồ kiến trúc tổng quan hệ thống:</a:t>
            </a:r>
          </a:p>
          <a:p>
            <a:pPr algn="just" marL="647700" indent="-323850" lvl="1">
              <a:lnSpc>
                <a:spcPts val="4500"/>
              </a:lnSpc>
              <a:buFont typeface="Arial"/>
              <a:buChar char="•"/>
            </a:pPr>
            <a:r>
              <a:rPr lang="en-US" sz="3000">
                <a:solidFill>
                  <a:srgbClr val="FFFFFF"/>
                </a:solidFill>
                <a:latin typeface="Lato"/>
              </a:rPr>
              <a:t>Thực hiện trao đổi thông qua server.</a:t>
            </a:r>
          </a:p>
          <a:p>
            <a:pPr algn="just" marL="647700" indent="-323850" lvl="1">
              <a:lnSpc>
                <a:spcPts val="4500"/>
              </a:lnSpc>
              <a:buFont typeface="Arial"/>
              <a:buChar char="•"/>
            </a:pPr>
            <a:r>
              <a:rPr lang="en-US" sz="3000">
                <a:solidFill>
                  <a:srgbClr val="FFFFFF"/>
                </a:solidFill>
                <a:latin typeface="Lato"/>
              </a:rPr>
              <a:t>Server liên kết với database trả thông tin lại cho phía client.</a:t>
            </a:r>
          </a:p>
          <a:p>
            <a:pPr algn="just" marL="647700" indent="-323850" lvl="1">
              <a:lnSpc>
                <a:spcPts val="4500"/>
              </a:lnSpc>
              <a:buFont typeface="Arial"/>
              <a:buChar char="•"/>
            </a:pPr>
            <a:r>
              <a:rPr lang="en-US" sz="3000">
                <a:solidFill>
                  <a:srgbClr val="FFFFFF"/>
                </a:solidFill>
                <a:latin typeface="Lato"/>
              </a:rPr>
              <a:t>Trong  đó client sẽ là PT và member.</a:t>
            </a:r>
          </a:p>
          <a:p>
            <a:pPr algn="just">
              <a:lnSpc>
                <a:spcPts val="45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5175"/>
            <a:ext cx="1451001" cy="618489"/>
          </a:xfrm>
          <a:custGeom>
            <a:avLst/>
            <a:gdLst/>
            <a:ahLst/>
            <a:cxnLst/>
            <a:rect r="r" b="b" t="t" l="l"/>
            <a:pathLst>
              <a:path h="618489" w="1451001">
                <a:moveTo>
                  <a:pt x="0" y="0"/>
                </a:moveTo>
                <a:lnTo>
                  <a:pt x="1451002" y="0"/>
                </a:lnTo>
                <a:lnTo>
                  <a:pt x="1451002" y="618489"/>
                </a:lnTo>
                <a:lnTo>
                  <a:pt x="0" y="6184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07075"/>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08/13</a:t>
            </a:r>
          </a:p>
        </p:txBody>
      </p:sp>
      <p:sp>
        <p:nvSpPr>
          <p:cNvPr name="TextBox 4" id="4"/>
          <p:cNvSpPr txBox="true"/>
          <p:nvPr/>
        </p:nvSpPr>
        <p:spPr>
          <a:xfrm rot="0">
            <a:off x="4032320" y="783589"/>
            <a:ext cx="10223359"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THIẾT KẾ HỆ THỐNG</a:t>
            </a:r>
          </a:p>
        </p:txBody>
      </p:sp>
      <p:sp>
        <p:nvSpPr>
          <p:cNvPr name="TextBox 5" id="5"/>
          <p:cNvSpPr txBox="true"/>
          <p:nvPr/>
        </p:nvSpPr>
        <p:spPr>
          <a:xfrm rot="0">
            <a:off x="1464133" y="3980553"/>
            <a:ext cx="7244434" cy="28384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Đặc quyền Admin: </a:t>
            </a:r>
          </a:p>
          <a:p>
            <a:pPr algn="just" marL="647700" indent="-323850" lvl="1">
              <a:lnSpc>
                <a:spcPts val="4500"/>
              </a:lnSpc>
              <a:buFont typeface="Arial"/>
              <a:buChar char="•"/>
            </a:pPr>
            <a:r>
              <a:rPr lang="en-US" sz="3000">
                <a:solidFill>
                  <a:srgbClr val="FFFFFF"/>
                </a:solidFill>
                <a:latin typeface="Lato"/>
              </a:rPr>
              <a:t>Có thể thực hiện hoàn toàn tất cả các chức năng trên app như chỉnh sửa, thêm, xóa hoặc book và gia hạn khóa tập.</a:t>
            </a:r>
          </a:p>
        </p:txBody>
      </p:sp>
      <p:sp>
        <p:nvSpPr>
          <p:cNvPr name="TextBox 6" id="6"/>
          <p:cNvSpPr txBox="true"/>
          <p:nvPr/>
        </p:nvSpPr>
        <p:spPr>
          <a:xfrm rot="0">
            <a:off x="9579433" y="2990850"/>
            <a:ext cx="7244434" cy="16954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Đặc quyền PT: </a:t>
            </a:r>
          </a:p>
          <a:p>
            <a:pPr algn="just" marL="647700" indent="-323850" lvl="1">
              <a:lnSpc>
                <a:spcPts val="4500"/>
              </a:lnSpc>
              <a:buFont typeface="Arial"/>
              <a:buChar char="•"/>
            </a:pPr>
            <a:r>
              <a:rPr lang="en-US" sz="3000">
                <a:solidFill>
                  <a:srgbClr val="FFFFFF"/>
                </a:solidFill>
                <a:latin typeface="Lato"/>
              </a:rPr>
              <a:t>Chỉnh sửa, xem thông tin của bản thận mình và các khách hàng đăng ký PT.</a:t>
            </a:r>
          </a:p>
        </p:txBody>
      </p:sp>
      <p:sp>
        <p:nvSpPr>
          <p:cNvPr name="TextBox 7" id="7"/>
          <p:cNvSpPr txBox="true"/>
          <p:nvPr/>
        </p:nvSpPr>
        <p:spPr>
          <a:xfrm rot="0">
            <a:off x="9579433" y="4933950"/>
            <a:ext cx="7244434" cy="2266950"/>
          </a:xfrm>
          <a:prstGeom prst="rect">
            <a:avLst/>
          </a:prstGeom>
        </p:spPr>
        <p:txBody>
          <a:bodyPr anchor="t" rtlCol="false" tIns="0" lIns="0" bIns="0" rIns="0">
            <a:spAutoFit/>
          </a:bodyPr>
          <a:lstStyle/>
          <a:p>
            <a:pPr algn="just">
              <a:lnSpc>
                <a:spcPts val="4500"/>
              </a:lnSpc>
            </a:pPr>
            <a:r>
              <a:rPr lang="en-US" sz="3000">
                <a:solidFill>
                  <a:srgbClr val="FFFFFF"/>
                </a:solidFill>
                <a:latin typeface="Lato"/>
              </a:rPr>
              <a:t>Đặc quyền User: </a:t>
            </a:r>
          </a:p>
          <a:p>
            <a:pPr algn="just" marL="647700" indent="-323850" lvl="1">
              <a:lnSpc>
                <a:spcPts val="4500"/>
              </a:lnSpc>
              <a:buFont typeface="Arial"/>
              <a:buChar char="•"/>
            </a:pPr>
            <a:r>
              <a:rPr lang="en-US" sz="3000">
                <a:solidFill>
                  <a:srgbClr val="FFFFFF"/>
                </a:solidFill>
                <a:latin typeface="Lato"/>
              </a:rPr>
              <a:t>Chỉnh sửa, xem thông tin của bạn thân và xem được thông tin PT mình đăng ký, hoặc đăng ký cho mình PT.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246509" y="2462576"/>
            <a:ext cx="3741095" cy="920787"/>
            <a:chOff x="0" y="0"/>
            <a:chExt cx="1268288" cy="312161"/>
          </a:xfrm>
        </p:grpSpPr>
        <p:sp>
          <p:nvSpPr>
            <p:cNvPr name="Freeform 4" id="4"/>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A69C"/>
            </a:solidFill>
          </p:spPr>
        </p:sp>
        <p:sp>
          <p:nvSpPr>
            <p:cNvPr name="TextBox 5" id="5"/>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Application</a:t>
              </a:r>
            </a:p>
          </p:txBody>
        </p:sp>
      </p:grpSp>
      <p:grpSp>
        <p:nvGrpSpPr>
          <p:cNvPr name="Group 6" id="6"/>
          <p:cNvGrpSpPr/>
          <p:nvPr/>
        </p:nvGrpSpPr>
        <p:grpSpPr>
          <a:xfrm rot="0">
            <a:off x="9300396" y="2462576"/>
            <a:ext cx="3741095" cy="920787"/>
            <a:chOff x="0" y="0"/>
            <a:chExt cx="1268288" cy="312161"/>
          </a:xfrm>
        </p:grpSpPr>
        <p:sp>
          <p:nvSpPr>
            <p:cNvPr name="Freeform 7" id="7"/>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8" id="8"/>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HTTP</a:t>
              </a:r>
            </a:p>
          </p:txBody>
        </p:sp>
      </p:grpSp>
      <p:grpSp>
        <p:nvGrpSpPr>
          <p:cNvPr name="Group 9" id="9"/>
          <p:cNvGrpSpPr/>
          <p:nvPr/>
        </p:nvGrpSpPr>
        <p:grpSpPr>
          <a:xfrm rot="0">
            <a:off x="5246509" y="4674141"/>
            <a:ext cx="3741095" cy="920787"/>
            <a:chOff x="0" y="0"/>
            <a:chExt cx="1268288" cy="312161"/>
          </a:xfrm>
        </p:grpSpPr>
        <p:sp>
          <p:nvSpPr>
            <p:cNvPr name="Freeform 10" id="10"/>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1C114"/>
            </a:solidFill>
          </p:spPr>
        </p:sp>
        <p:sp>
          <p:nvSpPr>
            <p:cNvPr name="TextBox 11" id="11"/>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Session</a:t>
              </a:r>
            </a:p>
          </p:txBody>
        </p:sp>
      </p:grpSp>
      <p:grpSp>
        <p:nvGrpSpPr>
          <p:cNvPr name="Group 12" id="12"/>
          <p:cNvGrpSpPr/>
          <p:nvPr/>
        </p:nvGrpSpPr>
        <p:grpSpPr>
          <a:xfrm rot="0">
            <a:off x="9300396" y="4674141"/>
            <a:ext cx="3741095" cy="920787"/>
            <a:chOff x="0" y="0"/>
            <a:chExt cx="1268288" cy="312161"/>
          </a:xfrm>
        </p:grpSpPr>
        <p:sp>
          <p:nvSpPr>
            <p:cNvPr name="Freeform 13" id="13"/>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14" id="14"/>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Sockets</a:t>
              </a:r>
            </a:p>
          </p:txBody>
        </p:sp>
      </p:grpSp>
      <p:grpSp>
        <p:nvGrpSpPr>
          <p:cNvPr name="Group 15" id="15"/>
          <p:cNvGrpSpPr/>
          <p:nvPr/>
        </p:nvGrpSpPr>
        <p:grpSpPr>
          <a:xfrm rot="0">
            <a:off x="5246509" y="5779923"/>
            <a:ext cx="3741095" cy="920787"/>
            <a:chOff x="0" y="0"/>
            <a:chExt cx="1268288" cy="312161"/>
          </a:xfrm>
        </p:grpSpPr>
        <p:sp>
          <p:nvSpPr>
            <p:cNvPr name="Freeform 16" id="16"/>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41CF00"/>
            </a:solidFill>
          </p:spPr>
        </p:sp>
        <p:sp>
          <p:nvSpPr>
            <p:cNvPr name="TextBox 17" id="17"/>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Transport</a:t>
              </a:r>
            </a:p>
          </p:txBody>
        </p:sp>
      </p:grpSp>
      <p:grpSp>
        <p:nvGrpSpPr>
          <p:cNvPr name="Group 18" id="18"/>
          <p:cNvGrpSpPr/>
          <p:nvPr/>
        </p:nvGrpSpPr>
        <p:grpSpPr>
          <a:xfrm rot="0">
            <a:off x="9300396" y="5779923"/>
            <a:ext cx="3741095" cy="920787"/>
            <a:chOff x="0" y="0"/>
            <a:chExt cx="1268288" cy="312161"/>
          </a:xfrm>
        </p:grpSpPr>
        <p:sp>
          <p:nvSpPr>
            <p:cNvPr name="Freeform 19" id="19"/>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20" id="20"/>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TCP</a:t>
              </a:r>
            </a:p>
          </p:txBody>
        </p:sp>
      </p:grpSp>
      <p:grpSp>
        <p:nvGrpSpPr>
          <p:cNvPr name="Group 21" id="21"/>
          <p:cNvGrpSpPr/>
          <p:nvPr/>
        </p:nvGrpSpPr>
        <p:grpSpPr>
          <a:xfrm rot="0">
            <a:off x="5246509" y="6881685"/>
            <a:ext cx="3741095" cy="920787"/>
            <a:chOff x="0" y="0"/>
            <a:chExt cx="1268288" cy="312161"/>
          </a:xfrm>
        </p:grpSpPr>
        <p:sp>
          <p:nvSpPr>
            <p:cNvPr name="Freeform 22" id="22"/>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A1DD01"/>
            </a:solidFill>
          </p:spPr>
        </p:sp>
        <p:sp>
          <p:nvSpPr>
            <p:cNvPr name="TextBox 23" id="23"/>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Network</a:t>
              </a:r>
            </a:p>
          </p:txBody>
        </p:sp>
      </p:grpSp>
      <p:grpSp>
        <p:nvGrpSpPr>
          <p:cNvPr name="Group 24" id="24"/>
          <p:cNvGrpSpPr/>
          <p:nvPr/>
        </p:nvGrpSpPr>
        <p:grpSpPr>
          <a:xfrm rot="0">
            <a:off x="9300396" y="6881685"/>
            <a:ext cx="3741095" cy="920787"/>
            <a:chOff x="0" y="0"/>
            <a:chExt cx="1268288" cy="312161"/>
          </a:xfrm>
        </p:grpSpPr>
        <p:sp>
          <p:nvSpPr>
            <p:cNvPr name="Freeform 25" id="25"/>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26" id="26"/>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IP</a:t>
              </a:r>
            </a:p>
          </p:txBody>
        </p:sp>
      </p:grpSp>
      <p:grpSp>
        <p:nvGrpSpPr>
          <p:cNvPr name="Group 27" id="27"/>
          <p:cNvGrpSpPr/>
          <p:nvPr/>
        </p:nvGrpSpPr>
        <p:grpSpPr>
          <a:xfrm rot="0">
            <a:off x="5246509" y="7983448"/>
            <a:ext cx="3741095" cy="920787"/>
            <a:chOff x="0" y="0"/>
            <a:chExt cx="1268288" cy="312161"/>
          </a:xfrm>
        </p:grpSpPr>
        <p:sp>
          <p:nvSpPr>
            <p:cNvPr name="Freeform 28" id="28"/>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EBCA01"/>
            </a:solidFill>
          </p:spPr>
        </p:sp>
        <p:sp>
          <p:nvSpPr>
            <p:cNvPr name="TextBox 29" id="29"/>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Data Link</a:t>
              </a:r>
            </a:p>
          </p:txBody>
        </p:sp>
      </p:grpSp>
      <p:grpSp>
        <p:nvGrpSpPr>
          <p:cNvPr name="Group 30" id="30"/>
          <p:cNvGrpSpPr/>
          <p:nvPr/>
        </p:nvGrpSpPr>
        <p:grpSpPr>
          <a:xfrm rot="0">
            <a:off x="9300396" y="7983448"/>
            <a:ext cx="3741095" cy="920787"/>
            <a:chOff x="0" y="0"/>
            <a:chExt cx="1268288" cy="312161"/>
          </a:xfrm>
        </p:grpSpPr>
        <p:sp>
          <p:nvSpPr>
            <p:cNvPr name="Freeform 31" id="31"/>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32" id="32"/>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Ethernet</a:t>
              </a:r>
            </a:p>
          </p:txBody>
        </p:sp>
      </p:grpSp>
      <p:grpSp>
        <p:nvGrpSpPr>
          <p:cNvPr name="Group 33" id="33"/>
          <p:cNvGrpSpPr/>
          <p:nvPr/>
        </p:nvGrpSpPr>
        <p:grpSpPr>
          <a:xfrm rot="0">
            <a:off x="5246509" y="9085210"/>
            <a:ext cx="3741095" cy="920787"/>
            <a:chOff x="0" y="0"/>
            <a:chExt cx="1268288" cy="312161"/>
          </a:xfrm>
        </p:grpSpPr>
        <p:sp>
          <p:nvSpPr>
            <p:cNvPr name="Freeform 34" id="34"/>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F86E01"/>
            </a:solidFill>
          </p:spPr>
        </p:sp>
        <p:sp>
          <p:nvSpPr>
            <p:cNvPr name="TextBox 35" id="35"/>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Physical</a:t>
              </a:r>
            </a:p>
          </p:txBody>
        </p:sp>
      </p:grpSp>
      <p:grpSp>
        <p:nvGrpSpPr>
          <p:cNvPr name="Group 36" id="36"/>
          <p:cNvGrpSpPr/>
          <p:nvPr/>
        </p:nvGrpSpPr>
        <p:grpSpPr>
          <a:xfrm rot="0">
            <a:off x="9300396" y="9085210"/>
            <a:ext cx="3741095" cy="920787"/>
            <a:chOff x="0" y="0"/>
            <a:chExt cx="1268288" cy="312161"/>
          </a:xfrm>
        </p:grpSpPr>
        <p:sp>
          <p:nvSpPr>
            <p:cNvPr name="Freeform 37" id="37"/>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38" id="38"/>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Ethernet</a:t>
              </a:r>
            </a:p>
          </p:txBody>
        </p:sp>
      </p:grpSp>
      <p:grpSp>
        <p:nvGrpSpPr>
          <p:cNvPr name="Group 39" id="39"/>
          <p:cNvGrpSpPr/>
          <p:nvPr/>
        </p:nvGrpSpPr>
        <p:grpSpPr>
          <a:xfrm rot="0">
            <a:off x="5246509" y="3568359"/>
            <a:ext cx="3741095" cy="920787"/>
            <a:chOff x="0" y="0"/>
            <a:chExt cx="1268288" cy="312161"/>
          </a:xfrm>
        </p:grpSpPr>
        <p:sp>
          <p:nvSpPr>
            <p:cNvPr name="Freeform 40" id="40"/>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2B460"/>
            </a:solidFill>
          </p:spPr>
        </p:sp>
        <p:sp>
          <p:nvSpPr>
            <p:cNvPr name="TextBox 41" id="41"/>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000000"/>
                  </a:solidFill>
                  <a:latin typeface="Lato Bold"/>
                </a:rPr>
                <a:t>Presentation</a:t>
              </a:r>
            </a:p>
          </p:txBody>
        </p:sp>
      </p:grpSp>
      <p:grpSp>
        <p:nvGrpSpPr>
          <p:cNvPr name="Group 42" id="42"/>
          <p:cNvGrpSpPr/>
          <p:nvPr/>
        </p:nvGrpSpPr>
        <p:grpSpPr>
          <a:xfrm rot="0">
            <a:off x="9300396" y="3568359"/>
            <a:ext cx="3741095" cy="920787"/>
            <a:chOff x="0" y="0"/>
            <a:chExt cx="1268288" cy="312161"/>
          </a:xfrm>
        </p:grpSpPr>
        <p:sp>
          <p:nvSpPr>
            <p:cNvPr name="Freeform 43" id="43"/>
            <p:cNvSpPr/>
            <p:nvPr/>
          </p:nvSpPr>
          <p:spPr>
            <a:xfrm flipH="false" flipV="false" rot="0">
              <a:off x="0" y="0"/>
              <a:ext cx="1268288" cy="312161"/>
            </a:xfrm>
            <a:custGeom>
              <a:avLst/>
              <a:gdLst/>
              <a:ahLst/>
              <a:cxnLst/>
              <a:rect r="r" b="b" t="t" l="l"/>
              <a:pathLst>
                <a:path h="312161" w="1268288">
                  <a:moveTo>
                    <a:pt x="105541" y="0"/>
                  </a:moveTo>
                  <a:lnTo>
                    <a:pt x="1162748" y="0"/>
                  </a:lnTo>
                  <a:cubicBezTo>
                    <a:pt x="1221036" y="0"/>
                    <a:pt x="1268288" y="47252"/>
                    <a:pt x="1268288" y="105541"/>
                  </a:cubicBezTo>
                  <a:lnTo>
                    <a:pt x="1268288" y="206620"/>
                  </a:lnTo>
                  <a:cubicBezTo>
                    <a:pt x="1268288" y="264909"/>
                    <a:pt x="1221036" y="312161"/>
                    <a:pt x="1162748" y="312161"/>
                  </a:cubicBezTo>
                  <a:lnTo>
                    <a:pt x="105541" y="312161"/>
                  </a:lnTo>
                  <a:cubicBezTo>
                    <a:pt x="47252" y="312161"/>
                    <a:pt x="0" y="264909"/>
                    <a:pt x="0" y="206620"/>
                  </a:cubicBezTo>
                  <a:lnTo>
                    <a:pt x="0" y="105541"/>
                  </a:lnTo>
                  <a:cubicBezTo>
                    <a:pt x="0" y="47252"/>
                    <a:pt x="47252" y="0"/>
                    <a:pt x="105541" y="0"/>
                  </a:cubicBezTo>
                  <a:close/>
                </a:path>
              </a:pathLst>
            </a:custGeom>
            <a:solidFill>
              <a:srgbClr val="000000">
                <a:alpha val="0"/>
              </a:srgbClr>
            </a:solidFill>
            <a:ln w="28575">
              <a:solidFill>
                <a:srgbClr val="FFFFFF"/>
              </a:solidFill>
            </a:ln>
          </p:spPr>
        </p:sp>
        <p:sp>
          <p:nvSpPr>
            <p:cNvPr name="TextBox 44" id="44"/>
            <p:cNvSpPr txBox="true"/>
            <p:nvPr/>
          </p:nvSpPr>
          <p:spPr>
            <a:xfrm>
              <a:off x="0" y="-66675"/>
              <a:ext cx="812800" cy="879475"/>
            </a:xfrm>
            <a:prstGeom prst="rect">
              <a:avLst/>
            </a:prstGeom>
          </p:spPr>
          <p:txBody>
            <a:bodyPr anchor="ctr" rtlCol="false" tIns="50800" lIns="50800" bIns="50800" rIns="50800"/>
            <a:lstStyle/>
            <a:p>
              <a:pPr algn="ctr">
                <a:lnSpc>
                  <a:spcPts val="4200"/>
                </a:lnSpc>
              </a:pPr>
              <a:r>
                <a:rPr lang="en-US" sz="3000">
                  <a:solidFill>
                    <a:srgbClr val="FFFFFF"/>
                  </a:solidFill>
                  <a:latin typeface="Lato Bold"/>
                </a:rPr>
                <a:t>SSL/TLS</a:t>
              </a:r>
            </a:p>
          </p:txBody>
        </p:sp>
      </p:grpSp>
      <p:sp>
        <p:nvSpPr>
          <p:cNvPr name="TextBox 45" id="45"/>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08/13</a:t>
            </a:r>
          </a:p>
        </p:txBody>
      </p:sp>
      <p:sp>
        <p:nvSpPr>
          <p:cNvPr name="TextBox 46" id="46"/>
          <p:cNvSpPr txBox="true"/>
          <p:nvPr/>
        </p:nvSpPr>
        <p:spPr>
          <a:xfrm rot="0">
            <a:off x="4032320" y="783589"/>
            <a:ext cx="10223359"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THIẾT KẾ HỆ THỐNG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5888308" y="740172"/>
            <a:ext cx="1451001" cy="618489"/>
          </a:xfrm>
          <a:custGeom>
            <a:avLst/>
            <a:gdLst/>
            <a:ahLst/>
            <a:cxnLst/>
            <a:rect r="r" b="b" t="t" l="l"/>
            <a:pathLst>
              <a:path h="618489" w="1451001">
                <a:moveTo>
                  <a:pt x="0" y="0"/>
                </a:moveTo>
                <a:lnTo>
                  <a:pt x="1451002" y="0"/>
                </a:lnTo>
                <a:lnTo>
                  <a:pt x="1451002" y="618490"/>
                </a:lnTo>
                <a:lnTo>
                  <a:pt x="0" y="618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50364" y="2383700"/>
            <a:ext cx="12187273" cy="7534462"/>
          </a:xfrm>
          <a:custGeom>
            <a:avLst/>
            <a:gdLst/>
            <a:ahLst/>
            <a:cxnLst/>
            <a:rect r="r" b="b" t="t" l="l"/>
            <a:pathLst>
              <a:path h="7534462" w="12187273">
                <a:moveTo>
                  <a:pt x="0" y="0"/>
                </a:moveTo>
                <a:lnTo>
                  <a:pt x="12187272" y="0"/>
                </a:lnTo>
                <a:lnTo>
                  <a:pt x="12187272" y="7534461"/>
                </a:lnTo>
                <a:lnTo>
                  <a:pt x="0" y="7534461"/>
                </a:lnTo>
                <a:lnTo>
                  <a:pt x="0" y="0"/>
                </a:lnTo>
                <a:close/>
              </a:path>
            </a:pathLst>
          </a:custGeom>
          <a:blipFill>
            <a:blip r:embed="rId4"/>
            <a:stretch>
              <a:fillRect l="0" t="0" r="0" b="0"/>
            </a:stretch>
          </a:blipFill>
        </p:spPr>
      </p:sp>
      <p:grpSp>
        <p:nvGrpSpPr>
          <p:cNvPr name="Group 4" id="4"/>
          <p:cNvGrpSpPr/>
          <p:nvPr/>
        </p:nvGrpSpPr>
        <p:grpSpPr>
          <a:xfrm rot="0">
            <a:off x="12007710" y="6694631"/>
            <a:ext cx="1970328" cy="252792"/>
            <a:chOff x="0" y="0"/>
            <a:chExt cx="518934" cy="66579"/>
          </a:xfrm>
        </p:grpSpPr>
        <p:sp>
          <p:nvSpPr>
            <p:cNvPr name="Freeform 5" id="5"/>
            <p:cNvSpPr/>
            <p:nvPr/>
          </p:nvSpPr>
          <p:spPr>
            <a:xfrm flipH="false" flipV="false" rot="0">
              <a:off x="0" y="0"/>
              <a:ext cx="518934" cy="66579"/>
            </a:xfrm>
            <a:custGeom>
              <a:avLst/>
              <a:gdLst/>
              <a:ahLst/>
              <a:cxnLst/>
              <a:rect r="r" b="b" t="t" l="l"/>
              <a:pathLst>
                <a:path h="66579" w="518934">
                  <a:moveTo>
                    <a:pt x="0" y="0"/>
                  </a:moveTo>
                  <a:lnTo>
                    <a:pt x="518934" y="0"/>
                  </a:lnTo>
                  <a:lnTo>
                    <a:pt x="518934" y="66579"/>
                  </a:lnTo>
                  <a:lnTo>
                    <a:pt x="0" y="66579"/>
                  </a:lnTo>
                  <a:close/>
                </a:path>
              </a:pathLst>
            </a:custGeom>
            <a:solidFill>
              <a:srgbClr val="87DDEB"/>
            </a:soli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60"/>
                </a:lnSpc>
              </a:pPr>
            </a:p>
          </p:txBody>
        </p:sp>
      </p:grpSp>
      <p:sp>
        <p:nvSpPr>
          <p:cNvPr name="TextBox 7" id="7"/>
          <p:cNvSpPr txBox="true"/>
          <p:nvPr/>
        </p:nvSpPr>
        <p:spPr>
          <a:xfrm rot="0">
            <a:off x="1028700" y="702072"/>
            <a:ext cx="3863850" cy="656589"/>
          </a:xfrm>
          <a:prstGeom prst="rect">
            <a:avLst/>
          </a:prstGeom>
        </p:spPr>
        <p:txBody>
          <a:bodyPr anchor="t" rtlCol="false" tIns="0" lIns="0" bIns="0" rIns="0">
            <a:spAutoFit/>
          </a:bodyPr>
          <a:lstStyle/>
          <a:p>
            <a:pPr>
              <a:lnSpc>
                <a:spcPts val="2660"/>
              </a:lnSpc>
            </a:pPr>
            <a:r>
              <a:rPr lang="en-US" sz="1900">
                <a:solidFill>
                  <a:srgbClr val="FFFFFF"/>
                </a:solidFill>
                <a:latin typeface="Lato"/>
              </a:rPr>
              <a:t>Page</a:t>
            </a:r>
          </a:p>
          <a:p>
            <a:pPr>
              <a:lnSpc>
                <a:spcPts val="2660"/>
              </a:lnSpc>
            </a:pPr>
            <a:r>
              <a:rPr lang="en-US" sz="1900">
                <a:solidFill>
                  <a:srgbClr val="FFFFFF"/>
                </a:solidFill>
                <a:latin typeface="Lato"/>
              </a:rPr>
              <a:t>09/13</a:t>
            </a:r>
          </a:p>
        </p:txBody>
      </p:sp>
      <p:sp>
        <p:nvSpPr>
          <p:cNvPr name="TextBox 8" id="8"/>
          <p:cNvSpPr txBox="true"/>
          <p:nvPr/>
        </p:nvSpPr>
        <p:spPr>
          <a:xfrm rot="0">
            <a:off x="3216006" y="783589"/>
            <a:ext cx="11855988" cy="1184275"/>
          </a:xfrm>
          <a:prstGeom prst="rect">
            <a:avLst/>
          </a:prstGeom>
        </p:spPr>
        <p:txBody>
          <a:bodyPr anchor="t" rtlCol="false" tIns="0" lIns="0" bIns="0" rIns="0">
            <a:spAutoFit/>
          </a:bodyPr>
          <a:lstStyle/>
          <a:p>
            <a:pPr algn="ctr">
              <a:lnSpc>
                <a:spcPts val="9200"/>
              </a:lnSpc>
            </a:pPr>
            <a:r>
              <a:rPr lang="en-US" sz="8000">
                <a:solidFill>
                  <a:srgbClr val="FFFFFF"/>
                </a:solidFill>
                <a:latin typeface="Lato Bold Bold"/>
              </a:rPr>
              <a:t>TÍNH NĂNG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DAFlv0VoCVk</dc:identifier>
  <dcterms:modified xsi:type="dcterms:W3CDTF">2011-08-01T06:04:30Z</dcterms:modified>
  <cp:revision>1</cp:revision>
  <dc:title>GYM APPLICATION</dc:title>
</cp:coreProperties>
</file>